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1"/>
  </p:sldMasterIdLst>
  <p:notesMasterIdLst>
    <p:notesMasterId r:id="rId75"/>
  </p:notesMasterIdLst>
  <p:sldIdLst>
    <p:sldId id="266" r:id="rId22"/>
    <p:sldId id="265" r:id="rId23"/>
    <p:sldId id="286" r:id="rId24"/>
    <p:sldId id="269" r:id="rId25"/>
    <p:sldId id="270" r:id="rId26"/>
    <p:sldId id="257" r:id="rId27"/>
    <p:sldId id="258" r:id="rId28"/>
    <p:sldId id="259" r:id="rId29"/>
    <p:sldId id="271" r:id="rId30"/>
    <p:sldId id="272" r:id="rId31"/>
    <p:sldId id="260" r:id="rId32"/>
    <p:sldId id="261" r:id="rId33"/>
    <p:sldId id="278" r:id="rId34"/>
    <p:sldId id="262" r:id="rId35"/>
    <p:sldId id="279" r:id="rId36"/>
    <p:sldId id="281" r:id="rId37"/>
    <p:sldId id="307" r:id="rId38"/>
    <p:sldId id="316" r:id="rId39"/>
    <p:sldId id="287" r:id="rId40"/>
    <p:sldId id="291" r:id="rId41"/>
    <p:sldId id="263" r:id="rId42"/>
    <p:sldId id="273" r:id="rId43"/>
    <p:sldId id="274" r:id="rId44"/>
    <p:sldId id="292" r:id="rId45"/>
    <p:sldId id="285" r:id="rId46"/>
    <p:sldId id="321" r:id="rId47"/>
    <p:sldId id="322" r:id="rId48"/>
    <p:sldId id="308" r:id="rId49"/>
    <p:sldId id="317" r:id="rId50"/>
    <p:sldId id="289" r:id="rId51"/>
    <p:sldId id="283" r:id="rId52"/>
    <p:sldId id="312" r:id="rId53"/>
    <p:sldId id="313" r:id="rId54"/>
    <p:sldId id="314" r:id="rId55"/>
    <p:sldId id="315" r:id="rId56"/>
    <p:sldId id="310" r:id="rId57"/>
    <p:sldId id="318" r:id="rId58"/>
    <p:sldId id="290" r:id="rId59"/>
    <p:sldId id="284" r:id="rId60"/>
    <p:sldId id="293" r:id="rId61"/>
    <p:sldId id="295" r:id="rId62"/>
    <p:sldId id="294" r:id="rId63"/>
    <p:sldId id="296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11" r:id="rId72"/>
    <p:sldId id="319" r:id="rId73"/>
    <p:sldId id="32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F1F6"/>
    <a:srgbClr val="CAF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362" autoAdjust="0"/>
  </p:normalViewPr>
  <p:slideViewPr>
    <p:cSldViewPr>
      <p:cViewPr>
        <p:scale>
          <a:sx n="60" d="100"/>
          <a:sy n="60" d="100"/>
        </p:scale>
        <p:origin x="-714" y="-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slide" Target="slides/slide34.xml"/><Relationship Id="rId63" Type="http://schemas.openxmlformats.org/officeDocument/2006/relationships/slide" Target="slides/slide42.xml"/><Relationship Id="rId68" Type="http://schemas.openxmlformats.org/officeDocument/2006/relationships/slide" Target="slides/slide47.xml"/><Relationship Id="rId76" Type="http://schemas.openxmlformats.org/officeDocument/2006/relationships/presProps" Target="presProps.xml"/><Relationship Id="rId7" Type="http://schemas.openxmlformats.org/officeDocument/2006/relationships/customXml" Target="../customXml/item7.xml"/><Relationship Id="rId71" Type="http://schemas.openxmlformats.org/officeDocument/2006/relationships/slide" Target="slides/slide50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8.xml"/><Relationship Id="rId11" Type="http://schemas.openxmlformats.org/officeDocument/2006/relationships/customXml" Target="../customXml/item11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slide" Target="slides/slide32.xml"/><Relationship Id="rId58" Type="http://schemas.openxmlformats.org/officeDocument/2006/relationships/slide" Target="slides/slide37.xml"/><Relationship Id="rId66" Type="http://schemas.openxmlformats.org/officeDocument/2006/relationships/slide" Target="slides/slide45.xml"/><Relationship Id="rId74" Type="http://schemas.openxmlformats.org/officeDocument/2006/relationships/slide" Target="slides/slide53.xml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40.xml"/><Relationship Id="rId10" Type="http://schemas.openxmlformats.org/officeDocument/2006/relationships/customXml" Target="../customXml/item10.xml"/><Relationship Id="rId19" Type="http://schemas.openxmlformats.org/officeDocument/2006/relationships/customXml" Target="../customXml/item19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slide" Target="slides/slide31.xml"/><Relationship Id="rId60" Type="http://schemas.openxmlformats.org/officeDocument/2006/relationships/slide" Target="slides/slide39.xml"/><Relationship Id="rId65" Type="http://schemas.openxmlformats.org/officeDocument/2006/relationships/slide" Target="slides/slide44.xml"/><Relationship Id="rId73" Type="http://schemas.openxmlformats.org/officeDocument/2006/relationships/slide" Target="slides/slide52.xml"/><Relationship Id="rId78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openxmlformats.org/officeDocument/2006/relationships/slide" Target="slides/slide35.xml"/><Relationship Id="rId64" Type="http://schemas.openxmlformats.org/officeDocument/2006/relationships/slide" Target="slides/slide43.xml"/><Relationship Id="rId69" Type="http://schemas.openxmlformats.org/officeDocument/2006/relationships/slide" Target="slides/slide48.xml"/><Relationship Id="rId77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0.xml"/><Relationship Id="rId72" Type="http://schemas.openxmlformats.org/officeDocument/2006/relationships/slide" Target="slides/slide5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59" Type="http://schemas.openxmlformats.org/officeDocument/2006/relationships/slide" Target="slides/slide38.xml"/><Relationship Id="rId67" Type="http://schemas.openxmlformats.org/officeDocument/2006/relationships/slide" Target="slides/slide46.xml"/><Relationship Id="rId20" Type="http://schemas.openxmlformats.org/officeDocument/2006/relationships/customXml" Target="../customXml/item20.xml"/><Relationship Id="rId41" Type="http://schemas.openxmlformats.org/officeDocument/2006/relationships/slide" Target="slides/slide20.xml"/><Relationship Id="rId54" Type="http://schemas.openxmlformats.org/officeDocument/2006/relationships/slide" Target="slides/slide33.xml"/><Relationship Id="rId62" Type="http://schemas.openxmlformats.org/officeDocument/2006/relationships/slide" Target="slides/slide41.xml"/><Relationship Id="rId70" Type="http://schemas.openxmlformats.org/officeDocument/2006/relationships/slide" Target="slides/slide49.xml"/><Relationship Id="rId75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Relationship Id="rId57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B8FB3-3601-402F-A4B8-24EE5790744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A45AC-E6DF-43D8-AF03-89EEB2807F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4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3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B mild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173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D  severe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4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D  moderate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44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D  mild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98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C Severe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Class C  moderate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959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C mild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10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B severe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00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Class B moderate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2A45AC-E6DF-43D8-AF03-89EEB2807FF4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F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764D2CC-83B6-4A56-8708-9C4D32A708D6}" type="datetimeFigureOut">
              <a:rPr lang="en-US" smtClean="0"/>
              <a:pPr/>
              <a:t>9/1/2015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3414771-EAFA-4E05-84F9-CDFBCE81A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../customXml/item14.xml"/><Relationship Id="rId7" Type="http://schemas.openxmlformats.org/officeDocument/2006/relationships/image" Target="../media/image3.png"/><Relationship Id="rId2" Type="http://schemas.openxmlformats.org/officeDocument/2006/relationships/customXml" Target="../../customXml/item20.xml"/><Relationship Id="rId1" Type="http://schemas.openxmlformats.org/officeDocument/2006/relationships/customXml" Target="../../customXml/item3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emf"/><Relationship Id="rId4" Type="http://schemas.openxmlformats.org/officeDocument/2006/relationships/customXml" Target="../../customXml/item13.xml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../customXml/item1.xml"/><Relationship Id="rId7" Type="http://schemas.openxmlformats.org/officeDocument/2006/relationships/image" Target="../media/image3.png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7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emf"/><Relationship Id="rId4" Type="http://schemas.openxmlformats.org/officeDocument/2006/relationships/customXml" Target="../../customXml/item10.xml"/><Relationship Id="rId9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../customXml/item6.xml"/><Relationship Id="rId7" Type="http://schemas.openxmlformats.org/officeDocument/2006/relationships/image" Target="../media/image3.png"/><Relationship Id="rId2" Type="http://schemas.openxmlformats.org/officeDocument/2006/relationships/customXml" Target="../../customXml/item18.xml"/><Relationship Id="rId1" Type="http://schemas.openxmlformats.org/officeDocument/2006/relationships/customXml" Target="../../customXml/item1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emf"/><Relationship Id="rId4" Type="http://schemas.openxmlformats.org/officeDocument/2006/relationships/customXml" Target="../../customXml/item8.xml"/><Relationship Id="rId9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../customXml/item4.xml"/><Relationship Id="rId7" Type="http://schemas.openxmlformats.org/officeDocument/2006/relationships/image" Target="../media/image3.png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emf"/><Relationship Id="rId4" Type="http://schemas.openxmlformats.org/officeDocument/2006/relationships/customXml" Target="../../customXml/item5.xml"/><Relationship Id="rId9" Type="http://schemas.openxmlformats.org/officeDocument/2006/relationships/image" Target="../media/image5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../customXml/item16.xml"/><Relationship Id="rId7" Type="http://schemas.openxmlformats.org/officeDocument/2006/relationships/image" Target="../media/image3.png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emf"/><Relationship Id="rId4" Type="http://schemas.openxmlformats.org/officeDocument/2006/relationships/customXml" Target="../../customXml/item12.xml"/><Relationship Id="rId9" Type="http://schemas.openxmlformats.org/officeDocument/2006/relationships/image" Target="../media/image5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" y="0"/>
            <a:ext cx="9144001" cy="73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0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1192"/>
          <a:stretch/>
        </p:blipFill>
        <p:spPr>
          <a:xfrm>
            <a:off x="0" y="0"/>
            <a:ext cx="9185564" cy="68441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05800" y="0"/>
            <a:ext cx="8382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838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381000"/>
            <a:ext cx="9144000" cy="6264499"/>
            <a:chOff x="-15802" y="0"/>
            <a:chExt cx="9144000" cy="6264499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0"/>
              <a:ext cx="9107805" cy="5120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96" b="52453"/>
            <a:stretch/>
          </p:blipFill>
          <p:spPr bwMode="auto">
            <a:xfrm>
              <a:off x="-15802" y="4267200"/>
              <a:ext cx="9144000" cy="19972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93899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66" b="9963"/>
          <a:stretch/>
        </p:blipFill>
        <p:spPr bwMode="auto">
          <a:xfrm>
            <a:off x="0" y="1676400"/>
            <a:ext cx="9144000" cy="2090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51823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Patient Profile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743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6341" r="2222" b="10869"/>
          <a:stretch/>
        </p:blipFill>
        <p:spPr bwMode="auto">
          <a:xfrm>
            <a:off x="0" y="609602"/>
            <a:ext cx="9144000" cy="590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1240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0" t="6866" r="18009" b="13768"/>
          <a:stretch/>
        </p:blipFill>
        <p:spPr bwMode="auto">
          <a:xfrm>
            <a:off x="533400" y="538766"/>
            <a:ext cx="8163340" cy="5805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9675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8" t="7570" r="20351" b="15398"/>
          <a:stretch/>
        </p:blipFill>
        <p:spPr bwMode="auto">
          <a:xfrm>
            <a:off x="609600" y="553792"/>
            <a:ext cx="7805530" cy="563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2871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Patient Management System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590800"/>
            <a:ext cx="8763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 smtClean="0">
                <a:latin typeface="Calibri" pitchFamily="34" charset="0"/>
              </a:rPr>
              <a:t>The system registers new </a:t>
            </a:r>
            <a:r>
              <a:rPr lang="en-GB" dirty="0">
                <a:latin typeface="Calibri" pitchFamily="34" charset="0"/>
              </a:rPr>
              <a:t>patients</a:t>
            </a:r>
            <a:endParaRPr lang="en-US" dirty="0">
              <a:latin typeface="Calibri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system </a:t>
            </a:r>
            <a:r>
              <a:rPr lang="en-GB" dirty="0" smtClean="0">
                <a:latin typeface="Calibri" pitchFamily="34" charset="0"/>
              </a:rPr>
              <a:t> generates unique </a:t>
            </a:r>
            <a:r>
              <a:rPr lang="en-GB" dirty="0">
                <a:latin typeface="Calibri" pitchFamily="34" charset="0"/>
              </a:rPr>
              <a:t>barcode for each patient.</a:t>
            </a:r>
            <a:endParaRPr lang="en-US" dirty="0">
              <a:latin typeface="Calibri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Images captured from intra oral cameras, medical history and all other relevant data </a:t>
            </a:r>
            <a:r>
              <a:rPr lang="en-GB" dirty="0" smtClean="0">
                <a:latin typeface="Calibri" pitchFamily="34" charset="0"/>
              </a:rPr>
              <a:t>are stored </a:t>
            </a:r>
            <a:r>
              <a:rPr lang="en-GB" dirty="0">
                <a:latin typeface="Calibri" pitchFamily="34" charset="0"/>
              </a:rPr>
              <a:t>in patient folder.</a:t>
            </a:r>
            <a:endParaRPr lang="en-US" dirty="0">
              <a:latin typeface="Calibri" pitchFamily="34" charset="0"/>
            </a:endParaRPr>
          </a:p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Dentist </a:t>
            </a:r>
            <a:r>
              <a:rPr lang="en-GB" dirty="0" smtClean="0">
                <a:latin typeface="Calibri" pitchFamily="34" charset="0"/>
              </a:rPr>
              <a:t>can view </a:t>
            </a:r>
            <a:r>
              <a:rPr lang="en-GB" dirty="0">
                <a:latin typeface="Calibri" pitchFamily="34" charset="0"/>
              </a:rPr>
              <a:t>the patient being treated as well as the list of patients who are waiting </a:t>
            </a:r>
            <a:r>
              <a:rPr lang="en-US" dirty="0" smtClean="0">
                <a:latin typeface="Calibri" pitchFamily="34" charset="0"/>
              </a:rPr>
              <a:t>in queue</a:t>
            </a:r>
            <a:endParaRPr lang="en-US" dirty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" pitchFamily="34" charset="0"/>
              </a:rPr>
              <a:t>When the barcode is scanned, the patient's details will be displayed</a:t>
            </a:r>
            <a:r>
              <a:rPr lang="en-GB" dirty="0" smtClean="0">
                <a:latin typeface="Calibri" pitchFamily="34" charset="0"/>
              </a:rPr>
              <a:t>.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097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Patient Management System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3628579"/>
            <a:ext cx="8763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>
                <a:latin typeface="Calibri" pitchFamily="34" charset="0"/>
              </a:rPr>
              <a:t>Php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JavaScript, </a:t>
            </a:r>
            <a:r>
              <a:rPr lang="en-US" dirty="0" err="1" smtClean="0">
                <a:latin typeface="Calibri" pitchFamily="34" charset="0"/>
              </a:rPr>
              <a:t>jQuery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MySQL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1185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Technologies Used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39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7400" y="1524000"/>
            <a:ext cx="5210714" cy="4145280"/>
            <a:chOff x="2057400" y="1143000"/>
            <a:chExt cx="5210714" cy="4145280"/>
          </a:xfrm>
        </p:grpSpPr>
        <p:pic>
          <p:nvPicPr>
            <p:cNvPr id="10242" name="Picture 2" descr="C:\Users\KAVI\Desktop\FYP\LOGOS\10395805_10204037997494865_24043433317363030_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143000"/>
              <a:ext cx="5181600" cy="41452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7400" y="1644206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151572" y="45720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722167" y="16965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2686" y="4345842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200" y="381000"/>
            <a:ext cx="2743200" cy="1828800"/>
            <a:chOff x="0" y="0"/>
            <a:chExt cx="2743200" cy="1828800"/>
          </a:xfrm>
        </p:grpSpPr>
        <p:sp>
          <p:nvSpPr>
            <p:cNvPr id="4" name="Oval 3"/>
            <p:cNvSpPr/>
            <p:nvPr/>
          </p:nvSpPr>
          <p:spPr>
            <a:xfrm>
              <a:off x="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PATIENT MANAGEMENT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1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097" y="221673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400800" y="381000"/>
            <a:ext cx="2743200" cy="1828800"/>
            <a:chOff x="6553200" y="0"/>
            <a:chExt cx="2743200" cy="1828800"/>
          </a:xfrm>
        </p:grpSpPr>
        <p:sp>
          <p:nvSpPr>
            <p:cNvPr id="6" name="Oval 5"/>
            <p:cNvSpPr/>
            <p:nvPr/>
          </p:nvSpPr>
          <p:spPr>
            <a:xfrm>
              <a:off x="655320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DENTAL INFORMATION KNOWLEDGE BASE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2" name="Picture 2" descr="C:\Users\t-dantay\Documents\First24\folder1.png"/>
            <p:cNvPicPr>
              <a:picLocks noChangeAspect="1" noChangeArrowheads="1"/>
            </p:cNvPicPr>
            <p:nvPr>
              <p:custDataLst>
                <p:custData r:id="rId3"/>
              </p:custDataLst>
            </p:nvPr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1579" r="35741"/>
            <a:stretch/>
          </p:blipFill>
          <p:spPr bwMode="auto">
            <a:xfrm>
              <a:off x="7810500" y="221673"/>
              <a:ext cx="228600" cy="18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751" y="5029200"/>
            <a:ext cx="2743200" cy="1828800"/>
            <a:chOff x="31751" y="4997452"/>
            <a:chExt cx="2743200" cy="1828800"/>
          </a:xfrm>
        </p:grpSpPr>
        <p:sp>
          <p:nvSpPr>
            <p:cNvPr id="8" name="Oval 7"/>
            <p:cNvSpPr/>
            <p:nvPr/>
          </p:nvSpPr>
          <p:spPr>
            <a:xfrm>
              <a:off x="31751" y="4997452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TELECONFERENCING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4" name="Picture 2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14587" r="18380" b="17747"/>
            <a:stretch/>
          </p:blipFill>
          <p:spPr>
            <a:xfrm>
              <a:off x="1235075" y="5167314"/>
              <a:ext cx="336551" cy="3397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00800" y="5029200"/>
            <a:ext cx="2743200" cy="1828800"/>
            <a:chOff x="7086600" y="4069080"/>
            <a:chExt cx="2743200" cy="1828800"/>
          </a:xfrm>
        </p:grpSpPr>
        <p:sp>
          <p:nvSpPr>
            <p:cNvPr id="7" name="Oval 6"/>
            <p:cNvSpPr/>
            <p:nvPr/>
          </p:nvSpPr>
          <p:spPr>
            <a:xfrm>
              <a:off x="7086600" y="406908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DIAGNOSIS, TREATMENT,  SIMULATION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7" name="Picture 26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8" t="22016" r="22016" b="23914"/>
            <a:stretch/>
          </p:blipFill>
          <p:spPr>
            <a:xfrm>
              <a:off x="8315324" y="4210110"/>
              <a:ext cx="285751" cy="27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1648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7400" y="1524000"/>
            <a:ext cx="5210714" cy="4145280"/>
            <a:chOff x="2057400" y="1143000"/>
            <a:chExt cx="5210714" cy="4145280"/>
          </a:xfrm>
        </p:grpSpPr>
        <p:pic>
          <p:nvPicPr>
            <p:cNvPr id="10242" name="Picture 2" descr="C:\Users\KAVI\Desktop\FYP\LOGOS\10395805_10204037997494865_24043433317363030_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143000"/>
              <a:ext cx="5181600" cy="41452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7400" y="1644206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151572" y="45720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722167" y="16965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2686" y="4345842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200" y="381000"/>
            <a:ext cx="2743200" cy="1828800"/>
            <a:chOff x="0" y="0"/>
            <a:chExt cx="2743200" cy="1828800"/>
          </a:xfrm>
        </p:grpSpPr>
        <p:sp>
          <p:nvSpPr>
            <p:cNvPr id="4" name="Oval 3"/>
            <p:cNvSpPr/>
            <p:nvPr/>
          </p:nvSpPr>
          <p:spPr>
            <a:xfrm>
              <a:off x="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PATIENT MANAGEMENT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1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097" y="221673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400800" y="381000"/>
            <a:ext cx="2743200" cy="1828800"/>
            <a:chOff x="6553200" y="0"/>
            <a:chExt cx="2743200" cy="1828800"/>
          </a:xfrm>
        </p:grpSpPr>
        <p:sp>
          <p:nvSpPr>
            <p:cNvPr id="6" name="Oval 5"/>
            <p:cNvSpPr/>
            <p:nvPr/>
          </p:nvSpPr>
          <p:spPr>
            <a:xfrm>
              <a:off x="655320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DENTAL INFORMATION KNOWLEDGE BASE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2" name="Picture 2" descr="C:\Users\t-dantay\Documents\First24\folder1.png"/>
            <p:cNvPicPr>
              <a:picLocks noChangeAspect="1" noChangeArrowheads="1"/>
            </p:cNvPicPr>
            <p:nvPr>
              <p:custDataLst>
                <p:custData r:id="rId3"/>
              </p:custDataLst>
            </p:nvPr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1579" r="35741"/>
            <a:stretch/>
          </p:blipFill>
          <p:spPr bwMode="auto">
            <a:xfrm>
              <a:off x="7810500" y="221673"/>
              <a:ext cx="228600" cy="18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751" y="5029200"/>
            <a:ext cx="2743200" cy="1828800"/>
            <a:chOff x="31751" y="4997452"/>
            <a:chExt cx="2743200" cy="1828800"/>
          </a:xfrm>
        </p:grpSpPr>
        <p:sp>
          <p:nvSpPr>
            <p:cNvPr id="8" name="Oval 7"/>
            <p:cNvSpPr/>
            <p:nvPr/>
          </p:nvSpPr>
          <p:spPr>
            <a:xfrm>
              <a:off x="31751" y="4997452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TELECONFERENCING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4" name="Picture 2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14587" r="18380" b="17747"/>
            <a:stretch/>
          </p:blipFill>
          <p:spPr>
            <a:xfrm>
              <a:off x="1235075" y="5167314"/>
              <a:ext cx="336551" cy="3397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00800" y="5029200"/>
            <a:ext cx="2743200" cy="1828800"/>
            <a:chOff x="7086600" y="4069080"/>
            <a:chExt cx="2743200" cy="1828800"/>
          </a:xfrm>
        </p:grpSpPr>
        <p:sp>
          <p:nvSpPr>
            <p:cNvPr id="7" name="Oval 6"/>
            <p:cNvSpPr/>
            <p:nvPr/>
          </p:nvSpPr>
          <p:spPr>
            <a:xfrm>
              <a:off x="7086600" y="406908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DIAGNOSIS, TREATMENT,  SIMULATION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7" name="Picture 26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8" t="22016" r="22016" b="23914"/>
            <a:stretch/>
          </p:blipFill>
          <p:spPr>
            <a:xfrm>
              <a:off x="8315324" y="4210110"/>
              <a:ext cx="285751" cy="27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192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Disease Images &amp; Notes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66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64"/>
          <a:stretch/>
        </p:blipFill>
        <p:spPr bwMode="auto">
          <a:xfrm>
            <a:off x="0" y="381000"/>
            <a:ext cx="9144000" cy="4577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2492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0" y="381000"/>
            <a:ext cx="9144000" cy="4577366"/>
            <a:chOff x="0" y="381000"/>
            <a:chExt cx="9144000" cy="4577366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964"/>
            <a:stretch/>
          </p:blipFill>
          <p:spPr bwMode="auto">
            <a:xfrm>
              <a:off x="0" y="381000"/>
              <a:ext cx="9144000" cy="4577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0"/>
              <a:ext cx="4191000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7512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-3220" y="381000"/>
            <a:ext cx="9144000" cy="4590245"/>
            <a:chOff x="-3220" y="381000"/>
            <a:chExt cx="9144000" cy="4590245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713"/>
            <a:stretch/>
          </p:blipFill>
          <p:spPr bwMode="auto">
            <a:xfrm>
              <a:off x="-3220" y="381000"/>
              <a:ext cx="9144000" cy="45902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914400"/>
              <a:ext cx="4191000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81292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Diseases &amp; Treatments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7665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0" y="457200"/>
            <a:ext cx="9144000" cy="4971005"/>
            <a:chOff x="0" y="457200"/>
            <a:chExt cx="9144000" cy="4971005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970"/>
            <a:stretch/>
          </p:blipFill>
          <p:spPr bwMode="auto">
            <a:xfrm>
              <a:off x="0" y="4038600"/>
              <a:ext cx="9144000" cy="1389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538"/>
            <a:stretch/>
          </p:blipFill>
          <p:spPr bwMode="auto">
            <a:xfrm>
              <a:off x="0" y="457200"/>
              <a:ext cx="9144000" cy="36224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5416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Previously Treated Cases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12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6250"/>
          <a:stretch/>
        </p:blipFill>
        <p:spPr bwMode="auto">
          <a:xfrm>
            <a:off x="0" y="569844"/>
            <a:ext cx="9144000" cy="441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747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Dental Information Knowledge Base 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534483"/>
            <a:ext cx="89154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system </a:t>
            </a:r>
            <a:r>
              <a:rPr lang="en-GB" dirty="0" smtClean="0">
                <a:latin typeface="Calibri" pitchFamily="34" charset="0"/>
              </a:rPr>
              <a:t>stores </a:t>
            </a:r>
            <a:r>
              <a:rPr lang="en-GB" dirty="0">
                <a:latin typeface="Calibri" pitchFamily="34" charset="0"/>
              </a:rPr>
              <a:t>images captured from intra oral camera along with their comments.</a:t>
            </a:r>
            <a:endParaRPr lang="en-US" dirty="0">
              <a:latin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dentist can edit intraoral </a:t>
            </a:r>
            <a:r>
              <a:rPr lang="en-GB" dirty="0" smtClean="0">
                <a:latin typeface="Calibri" pitchFamily="34" charset="0"/>
              </a:rPr>
              <a:t>images</a:t>
            </a:r>
            <a:endParaRPr lang="en-US" dirty="0">
              <a:latin typeface="Calibri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diseases will be categorized and images will be saved </a:t>
            </a:r>
            <a:r>
              <a:rPr lang="en-GB" dirty="0" smtClean="0">
                <a:latin typeface="Calibri" pitchFamily="34" charset="0"/>
              </a:rPr>
              <a:t>accordingly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 smtClean="0">
                <a:latin typeface="Calibri" pitchFamily="34" charset="0"/>
              </a:rPr>
              <a:t>Dentist can refer </a:t>
            </a:r>
            <a:r>
              <a:rPr lang="en-GB" dirty="0">
                <a:latin typeface="Calibri" pitchFamily="34" charset="0"/>
              </a:rPr>
              <a:t>the knowledge base to check previously treated cases, treatments given, drugs used, and comments.</a:t>
            </a:r>
            <a:endParaRPr lang="en-US" dirty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" pitchFamily="34" charset="0"/>
              </a:rPr>
              <a:t>The </a:t>
            </a:r>
            <a:r>
              <a:rPr lang="en-GB" dirty="0" smtClean="0">
                <a:latin typeface="Calibri" pitchFamily="34" charset="0"/>
              </a:rPr>
              <a:t>system maintains independent timers </a:t>
            </a:r>
            <a:r>
              <a:rPr lang="en-GB" dirty="0">
                <a:latin typeface="Calibri" pitchFamily="34" charset="0"/>
              </a:rPr>
              <a:t>for each </a:t>
            </a:r>
            <a:r>
              <a:rPr lang="en-GB" dirty="0" smtClean="0">
                <a:latin typeface="Calibri" pitchFamily="34" charset="0"/>
              </a:rPr>
              <a:t>patient to send reminders</a:t>
            </a:r>
          </a:p>
          <a:p>
            <a:pPr>
              <a:lnSpc>
                <a:spcPct val="150000"/>
              </a:lnSpc>
            </a:pPr>
            <a:r>
              <a:rPr lang="en-GB" dirty="0" smtClean="0">
                <a:latin typeface="Calibri" pitchFamily="34" charset="0"/>
              </a:rPr>
              <a:t>This </a:t>
            </a:r>
            <a:r>
              <a:rPr lang="en-GB" dirty="0">
                <a:latin typeface="Calibri" pitchFamily="34" charset="0"/>
              </a:rPr>
              <a:t>knowledge base </a:t>
            </a:r>
            <a:r>
              <a:rPr lang="en-GB" dirty="0" smtClean="0">
                <a:latin typeface="Calibri" pitchFamily="34" charset="0"/>
              </a:rPr>
              <a:t>provides the </a:t>
            </a:r>
            <a:r>
              <a:rPr lang="en-GB" dirty="0">
                <a:latin typeface="Calibri" pitchFamily="34" charset="0"/>
              </a:rPr>
              <a:t>dentist with treatment suggestions </a:t>
            </a:r>
            <a:endParaRPr lang="en-GB" dirty="0" smtClean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 smtClean="0">
                <a:latin typeface="Calibri" pitchFamily="34" charset="0"/>
              </a:rPr>
              <a:t>The </a:t>
            </a:r>
            <a:r>
              <a:rPr lang="en-GB" dirty="0">
                <a:latin typeface="Calibri" pitchFamily="34" charset="0"/>
              </a:rPr>
              <a:t>system </a:t>
            </a:r>
            <a:r>
              <a:rPr lang="en-GB" dirty="0" smtClean="0">
                <a:latin typeface="Calibri" pitchFamily="34" charset="0"/>
              </a:rPr>
              <a:t>enables </a:t>
            </a:r>
            <a:r>
              <a:rPr lang="en-GB" dirty="0">
                <a:latin typeface="Calibri" pitchFamily="34" charset="0"/>
              </a:rPr>
              <a:t>the dentist to create prescriptions</a:t>
            </a:r>
            <a:endParaRPr lang="en-US" dirty="0">
              <a:latin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Calibri" pitchFamily="34" charset="0"/>
              </a:rPr>
              <a:t>The system </a:t>
            </a:r>
            <a:r>
              <a:rPr lang="en-GB" dirty="0" smtClean="0">
                <a:latin typeface="Calibri" pitchFamily="34" charset="0"/>
              </a:rPr>
              <a:t>allows the </a:t>
            </a:r>
            <a:r>
              <a:rPr lang="en-GB" dirty="0">
                <a:latin typeface="Calibri" pitchFamily="34" charset="0"/>
              </a:rPr>
              <a:t>sharing of the content in knowledge base with other </a:t>
            </a:r>
            <a:r>
              <a:rPr lang="en-GB" dirty="0" smtClean="0">
                <a:latin typeface="Calibri" pitchFamily="34" charset="0"/>
              </a:rPr>
              <a:t>dentists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20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Dental Information Knowledge Base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3628579"/>
            <a:ext cx="87630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>
                <a:latin typeface="Calibri" pitchFamily="34" charset="0"/>
              </a:rPr>
              <a:t>Php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JavaScript, </a:t>
            </a:r>
            <a:r>
              <a:rPr lang="en-US" dirty="0" err="1" smtClean="0">
                <a:latin typeface="Calibri" pitchFamily="34" charset="0"/>
              </a:rPr>
              <a:t>jQuery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MySQL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1185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Technologies Used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8973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7400" y="1524000"/>
            <a:ext cx="5210714" cy="4145280"/>
            <a:chOff x="2057400" y="1143000"/>
            <a:chExt cx="5210714" cy="4145280"/>
          </a:xfrm>
        </p:grpSpPr>
        <p:pic>
          <p:nvPicPr>
            <p:cNvPr id="10242" name="Picture 2" descr="C:\Users\KAVI\Desktop\FYP\LOGOS\10395805_10204037997494865_24043433317363030_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143000"/>
              <a:ext cx="5181600" cy="41452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7400" y="1644206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151572" y="45720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722167" y="16965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2686" y="4345842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200" y="381000"/>
            <a:ext cx="2743200" cy="1828800"/>
            <a:chOff x="0" y="0"/>
            <a:chExt cx="2743200" cy="1828800"/>
          </a:xfrm>
        </p:grpSpPr>
        <p:sp>
          <p:nvSpPr>
            <p:cNvPr id="4" name="Oval 3"/>
            <p:cNvSpPr/>
            <p:nvPr/>
          </p:nvSpPr>
          <p:spPr>
            <a:xfrm>
              <a:off x="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PATIENT MANAGEMENT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1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097" y="221673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400800" y="381000"/>
            <a:ext cx="2743200" cy="1828800"/>
            <a:chOff x="6553200" y="0"/>
            <a:chExt cx="2743200" cy="1828800"/>
          </a:xfrm>
        </p:grpSpPr>
        <p:sp>
          <p:nvSpPr>
            <p:cNvPr id="6" name="Oval 5"/>
            <p:cNvSpPr/>
            <p:nvPr/>
          </p:nvSpPr>
          <p:spPr>
            <a:xfrm>
              <a:off x="655320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DENTAL INFORMATION KNOWLEDGE BASE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2" name="Picture 2" descr="C:\Users\t-dantay\Documents\First24\folder1.png"/>
            <p:cNvPicPr>
              <a:picLocks noChangeAspect="1" noChangeArrowheads="1"/>
            </p:cNvPicPr>
            <p:nvPr>
              <p:custDataLst>
                <p:custData r:id="rId3"/>
              </p:custDataLst>
            </p:nvPr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1579" r="35741"/>
            <a:stretch/>
          </p:blipFill>
          <p:spPr bwMode="auto">
            <a:xfrm>
              <a:off x="7810500" y="221673"/>
              <a:ext cx="228600" cy="18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751" y="5029200"/>
            <a:ext cx="2743200" cy="1828800"/>
            <a:chOff x="31751" y="4997452"/>
            <a:chExt cx="2743200" cy="1828800"/>
          </a:xfrm>
        </p:grpSpPr>
        <p:sp>
          <p:nvSpPr>
            <p:cNvPr id="8" name="Oval 7"/>
            <p:cNvSpPr/>
            <p:nvPr/>
          </p:nvSpPr>
          <p:spPr>
            <a:xfrm>
              <a:off x="31751" y="4997452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TELECONFERENCING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4" name="Picture 2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14587" r="18380" b="17747"/>
            <a:stretch/>
          </p:blipFill>
          <p:spPr>
            <a:xfrm>
              <a:off x="1235075" y="5167314"/>
              <a:ext cx="336551" cy="3397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00800" y="5029200"/>
            <a:ext cx="2743200" cy="1828800"/>
            <a:chOff x="7086600" y="4069080"/>
            <a:chExt cx="2743200" cy="1828800"/>
          </a:xfrm>
        </p:grpSpPr>
        <p:sp>
          <p:nvSpPr>
            <p:cNvPr id="7" name="Oval 6"/>
            <p:cNvSpPr/>
            <p:nvPr/>
          </p:nvSpPr>
          <p:spPr>
            <a:xfrm>
              <a:off x="7086600" y="406908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DIAGNOSIS, TREATMENT,  SIMULATION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7" name="Picture 26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8" t="22016" r="22016" b="23914"/>
            <a:stretch/>
          </p:blipFill>
          <p:spPr>
            <a:xfrm>
              <a:off x="8315324" y="4210110"/>
              <a:ext cx="285751" cy="27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167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7400" y="1524000"/>
            <a:ext cx="5210714" cy="4145280"/>
            <a:chOff x="2057400" y="1143000"/>
            <a:chExt cx="5210714" cy="4145280"/>
          </a:xfrm>
        </p:grpSpPr>
        <p:pic>
          <p:nvPicPr>
            <p:cNvPr id="10242" name="Picture 2" descr="C:\Users\KAVI\Desktop\FYP\LOGOS\10395805_10204037997494865_24043433317363030_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143000"/>
              <a:ext cx="5181600" cy="41452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7400" y="1644206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151572" y="45720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722167" y="16965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2686" y="4345842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200" y="381000"/>
            <a:ext cx="2743200" cy="1828800"/>
            <a:chOff x="0" y="0"/>
            <a:chExt cx="2743200" cy="1828800"/>
          </a:xfrm>
        </p:grpSpPr>
        <p:sp>
          <p:nvSpPr>
            <p:cNvPr id="4" name="Oval 3"/>
            <p:cNvSpPr/>
            <p:nvPr/>
          </p:nvSpPr>
          <p:spPr>
            <a:xfrm>
              <a:off x="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PATIENT MANAGEMENT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1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097" y="221673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400800" y="381000"/>
            <a:ext cx="2743200" cy="1828800"/>
            <a:chOff x="6553200" y="0"/>
            <a:chExt cx="2743200" cy="1828800"/>
          </a:xfrm>
        </p:grpSpPr>
        <p:sp>
          <p:nvSpPr>
            <p:cNvPr id="6" name="Oval 5"/>
            <p:cNvSpPr/>
            <p:nvPr/>
          </p:nvSpPr>
          <p:spPr>
            <a:xfrm>
              <a:off x="655320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DENTAL INFORMATION KNOWLEDGE BASE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2" name="Picture 2" descr="C:\Users\t-dantay\Documents\First24\folder1.png"/>
            <p:cNvPicPr>
              <a:picLocks noChangeAspect="1" noChangeArrowheads="1"/>
            </p:cNvPicPr>
            <p:nvPr>
              <p:custDataLst>
                <p:custData r:id="rId3"/>
              </p:custDataLst>
            </p:nvPr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1579" r="35741"/>
            <a:stretch/>
          </p:blipFill>
          <p:spPr bwMode="auto">
            <a:xfrm>
              <a:off x="7810500" y="221673"/>
              <a:ext cx="228600" cy="18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751" y="5029200"/>
            <a:ext cx="2743200" cy="1828800"/>
            <a:chOff x="31751" y="4997452"/>
            <a:chExt cx="2743200" cy="1828800"/>
          </a:xfrm>
        </p:grpSpPr>
        <p:sp>
          <p:nvSpPr>
            <p:cNvPr id="8" name="Oval 7"/>
            <p:cNvSpPr/>
            <p:nvPr/>
          </p:nvSpPr>
          <p:spPr>
            <a:xfrm>
              <a:off x="31751" y="4997452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TELECONFERENCING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4" name="Picture 2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14587" r="18380" b="17747"/>
            <a:stretch/>
          </p:blipFill>
          <p:spPr>
            <a:xfrm>
              <a:off x="1235075" y="5167314"/>
              <a:ext cx="336551" cy="3397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00800" y="5029200"/>
            <a:ext cx="2743200" cy="1828800"/>
            <a:chOff x="7086600" y="4069080"/>
            <a:chExt cx="2743200" cy="1828800"/>
          </a:xfrm>
        </p:grpSpPr>
        <p:sp>
          <p:nvSpPr>
            <p:cNvPr id="7" name="Oval 6"/>
            <p:cNvSpPr/>
            <p:nvPr/>
          </p:nvSpPr>
          <p:spPr>
            <a:xfrm>
              <a:off x="7086600" y="406908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DIAGNOSIS, TREATMENT,  SIMULATION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7" name="Picture 26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8" t="22016" r="22016" b="23914"/>
            <a:stretch/>
          </p:blipFill>
          <p:spPr>
            <a:xfrm>
              <a:off x="8315324" y="4210110"/>
              <a:ext cx="285751" cy="27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3565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Live Stream - Intraoral Camera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97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762000"/>
            <a:ext cx="91440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60960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28763"/>
            <a:ext cx="91440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809625"/>
            <a:ext cx="91440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3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Teleconferencing System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258187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 smtClean="0">
                <a:latin typeface="Calibri" pitchFamily="34" charset="0"/>
              </a:rPr>
              <a:t>The  dentist can teleconference </a:t>
            </a:r>
            <a:r>
              <a:rPr lang="en-GB" dirty="0">
                <a:latin typeface="Calibri" pitchFamily="34" charset="0"/>
              </a:rPr>
              <a:t>with other dentists </a:t>
            </a:r>
            <a:r>
              <a:rPr lang="en-GB" dirty="0" smtClean="0">
                <a:latin typeface="Calibri" pitchFamily="34" charset="0"/>
              </a:rPr>
              <a:t>to </a:t>
            </a:r>
            <a:r>
              <a:rPr lang="en-GB" dirty="0">
                <a:latin typeface="Calibri" pitchFamily="34" charset="0"/>
              </a:rPr>
              <a:t>live stream video </a:t>
            </a:r>
            <a:endParaRPr lang="en-GB" dirty="0" smtClean="0">
              <a:latin typeface="Calibri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GB" dirty="0" smtClean="0">
                <a:latin typeface="Calibri" pitchFamily="34" charset="0"/>
              </a:rPr>
              <a:t>The </a:t>
            </a:r>
            <a:r>
              <a:rPr lang="en-GB" dirty="0">
                <a:latin typeface="Calibri" pitchFamily="34" charset="0"/>
              </a:rPr>
              <a:t>system will also transmit images or video from the intra oral camera to a </a:t>
            </a:r>
            <a:r>
              <a:rPr lang="en-GB" dirty="0" smtClean="0">
                <a:latin typeface="Calibri" pitchFamily="34" charset="0"/>
              </a:rPr>
              <a:t>tablet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955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3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Telconferencing</a:t>
            </a:r>
            <a:r>
              <a:rPr lang="en-US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System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3628579"/>
            <a:ext cx="876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>
                <a:latin typeface="Calibri" pitchFamily="34" charset="0"/>
              </a:rPr>
              <a:t>Php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JavaScript, </a:t>
            </a:r>
            <a:r>
              <a:rPr lang="en-US" dirty="0" err="1" smtClean="0">
                <a:latin typeface="Calibri" pitchFamily="34" charset="0"/>
              </a:rPr>
              <a:t>jQuery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MySQL</a:t>
            </a: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RTMP Protocol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1185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Technologies Used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88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057400" y="1524000"/>
            <a:ext cx="5210714" cy="4145280"/>
            <a:chOff x="2057400" y="1143000"/>
            <a:chExt cx="5210714" cy="4145280"/>
          </a:xfrm>
        </p:grpSpPr>
        <p:pic>
          <p:nvPicPr>
            <p:cNvPr id="10242" name="Picture 2" descr="C:\Users\KAVI\Desktop\FYP\LOGOS\10395805_10204037997494865_24043433317363030_n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143000"/>
              <a:ext cx="5181600" cy="4145280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/>
            <p:cNvCxnSpPr/>
            <p:nvPr/>
          </p:nvCxnSpPr>
          <p:spPr>
            <a:xfrm>
              <a:off x="2057400" y="1644206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2151572" y="45720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722167" y="1696501"/>
              <a:ext cx="515428" cy="3048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2686" y="4345842"/>
              <a:ext cx="515428" cy="3570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76200" y="381000"/>
            <a:ext cx="2743200" cy="1828800"/>
            <a:chOff x="0" y="0"/>
            <a:chExt cx="2743200" cy="1828800"/>
          </a:xfrm>
        </p:grpSpPr>
        <p:sp>
          <p:nvSpPr>
            <p:cNvPr id="4" name="Oval 3"/>
            <p:cNvSpPr/>
            <p:nvPr/>
          </p:nvSpPr>
          <p:spPr>
            <a:xfrm>
              <a:off x="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PATIENT MANAGEMENT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1" name="Picture 2" descr="C:\Users\t-dantay\Documents\Placeholders\user.png"/>
            <p:cNvPicPr>
              <a:picLocks noChangeAspect="1" noChangeArrowheads="1"/>
            </p:cNvPicPr>
            <p:nvPr>
              <p:custDataLst>
                <p:custData r:id="rId4"/>
              </p:custDataLst>
            </p:nvPr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097" y="221673"/>
              <a:ext cx="209006" cy="228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6400800" y="381000"/>
            <a:ext cx="2743200" cy="1828800"/>
            <a:chOff x="6553200" y="0"/>
            <a:chExt cx="2743200" cy="1828800"/>
          </a:xfrm>
        </p:grpSpPr>
        <p:sp>
          <p:nvSpPr>
            <p:cNvPr id="6" name="Oval 5"/>
            <p:cNvSpPr/>
            <p:nvPr/>
          </p:nvSpPr>
          <p:spPr>
            <a:xfrm>
              <a:off x="6553200" y="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DENTAL INFORMATION KNOWLEDGE BASE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2" name="Picture 2" descr="C:\Users\t-dantay\Documents\First24\folder1.png"/>
            <p:cNvPicPr>
              <a:picLocks noChangeAspect="1" noChangeArrowheads="1"/>
            </p:cNvPicPr>
            <p:nvPr>
              <p:custDataLst>
                <p:custData r:id="rId3"/>
              </p:custDataLst>
            </p:nvPr>
          </p:nvPicPr>
          <p:blipFill rotWithShape="1">
            <a:blip r:embed="rId8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31579" r="35741"/>
            <a:stretch/>
          </p:blipFill>
          <p:spPr bwMode="auto">
            <a:xfrm>
              <a:off x="7810500" y="221673"/>
              <a:ext cx="228600" cy="180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751" y="5029200"/>
            <a:ext cx="2743200" cy="1828800"/>
            <a:chOff x="31751" y="4997452"/>
            <a:chExt cx="2743200" cy="1828800"/>
          </a:xfrm>
        </p:grpSpPr>
        <p:sp>
          <p:nvSpPr>
            <p:cNvPr id="8" name="Oval 7"/>
            <p:cNvSpPr/>
            <p:nvPr/>
          </p:nvSpPr>
          <p:spPr>
            <a:xfrm>
              <a:off x="31751" y="4997452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TELECONFERENCING SYSTEM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4" name="Picture 23"/>
            <p:cNvPicPr preferRelativeResize="0">
              <a:picLocks/>
            </p:cNvPicPr>
            <p:nvPr>
              <p:custDataLst>
                <p:custData r:id="rId2"/>
              </p:custDataLst>
            </p:nvPr>
          </p:nvPicPr>
          <p:blipFill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7" t="14587" r="18380" b="17747"/>
            <a:stretch/>
          </p:blipFill>
          <p:spPr>
            <a:xfrm>
              <a:off x="1235075" y="5167314"/>
              <a:ext cx="336551" cy="33972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6400800" y="5029200"/>
            <a:ext cx="2743200" cy="1828800"/>
            <a:chOff x="7086600" y="4069080"/>
            <a:chExt cx="2743200" cy="1828800"/>
          </a:xfrm>
        </p:grpSpPr>
        <p:sp>
          <p:nvSpPr>
            <p:cNvPr id="7" name="Oval 6"/>
            <p:cNvSpPr/>
            <p:nvPr/>
          </p:nvSpPr>
          <p:spPr>
            <a:xfrm>
              <a:off x="7086600" y="4069080"/>
              <a:ext cx="2743200" cy="18288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atin typeface="Calibri" pitchFamily="34" charset="0"/>
                </a:rPr>
                <a:t>DIAGNOSIS, TREATMENT,  SIMULATION</a:t>
              </a:r>
              <a:endParaRPr lang="en-US" sz="1600" dirty="0">
                <a:latin typeface="Calibri" pitchFamily="34" charset="0"/>
              </a:endParaRPr>
            </a:p>
          </p:txBody>
        </p:sp>
        <p:pic>
          <p:nvPicPr>
            <p:cNvPr id="27" name="Picture 26"/>
            <p:cNvPicPr preferRelativeResize="0">
              <a:picLocks/>
            </p:cNvPicPr>
            <p:nvPr>
              <p:custDataLst>
                <p:custData r:id="rId1"/>
              </p:custDataLst>
            </p:nvPr>
          </p:nvPicPr>
          <p:blipFill rotWithShape="1"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68" t="22016" r="22016" b="23914"/>
            <a:stretch/>
          </p:blipFill>
          <p:spPr>
            <a:xfrm>
              <a:off x="8315324" y="4210110"/>
              <a:ext cx="285751" cy="271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61334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Diagnosis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814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Patient Registration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273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KAVI\Desktop\screencapture-shamalmahesh-net78-net-index-php-malocclusion_3dmodel-1433921457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7"/>
          <a:stretch/>
        </p:blipFill>
        <p:spPr bwMode="auto">
          <a:xfrm>
            <a:off x="304800" y="76200"/>
            <a:ext cx="8229600" cy="67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090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Simulation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3851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F:\Img_FYP\screencapture-file-C-Users-ShamalMahesh-Desktop-Dent-application-views-3dviews-classDsevere-html-143392239717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1363" y="303213"/>
            <a:ext cx="13011151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10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F:\Img_FYP\screencapture-file-C-Users-ShamalMahesh-Desktop-Dent-application-views-3dviews-classDmoderate-html-143392238066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3835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65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F:\Img_FYP\screencapture-file-C-Users-ShamalMahesh-Desktop-Dent-application-views-3dviews-classDmiled-html-14339223686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455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735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F:\Img_FYP\screencapture-file-C-Users-ShamalMahesh-Desktop-Dent-application-views-3dviews-classcsevere-html-14339223485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1200" y="381000"/>
            <a:ext cx="13011150" cy="612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578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F:\Img_FYP\screencapture-file-C-Users-ShamalMahesh-Desktop-Dent-application-views-3dviews-classcmoderate-html-143392233519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9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F:\Img_FYP\screencapture-file-C-Users-ShamalMahesh-Desktop-Dent-application-views-3dviews-classcmiled-html-14339223126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075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419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F:\Img_FYP\screencapture-file-C-Users-ShamalMahesh-Desktop-Dent-application-views-3dviews-classBsevere-html-143392229017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220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17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F:\Img_FYP\screencapture-file-C-Users-ShamalMahesh-Desktop-Dent-application-views-3dviews-classBmoderate-html-14339222684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381000"/>
            <a:ext cx="13011150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4234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1192"/>
          <a:stretch/>
        </p:blipFill>
        <p:spPr>
          <a:xfrm>
            <a:off x="0" y="-6927"/>
            <a:ext cx="9185564" cy="684414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39000" y="0"/>
            <a:ext cx="1066800" cy="6858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74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 descr="F:\Img_FYP\screencapture-file-C-Users-ShamalMahesh-Desktop-Dent-application-views-3dviews-classBmiled-html-143392224537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4551" y="381000"/>
            <a:ext cx="13011151" cy="612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358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3000" dirty="0">
                <a:solidFill>
                  <a:schemeClr val="accent5">
                    <a:lumMod val="75000"/>
                  </a:schemeClr>
                </a:solidFill>
              </a:rPr>
              <a:t>Diagnosing, treating and simulating outcome</a:t>
            </a:r>
            <a:endParaRPr lang="en-US" sz="3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2581870"/>
            <a:ext cx="8305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system </a:t>
            </a:r>
            <a:r>
              <a:rPr lang="en-GB" dirty="0" smtClean="0">
                <a:latin typeface="Calibri" pitchFamily="34" charset="0"/>
              </a:rPr>
              <a:t>models  patients’ </a:t>
            </a:r>
            <a:r>
              <a:rPr lang="en-GB" dirty="0">
                <a:latin typeface="Calibri" pitchFamily="34" charset="0"/>
              </a:rPr>
              <a:t>jaw structures  </a:t>
            </a:r>
            <a:endParaRPr lang="en-GB" dirty="0" smtClean="0">
              <a:latin typeface="Calibri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GB" dirty="0">
                <a:latin typeface="Calibri" pitchFamily="34" charset="0"/>
              </a:rPr>
              <a:t>The system simulates the outcome of treatments using 3D </a:t>
            </a:r>
            <a:r>
              <a:rPr lang="en-GB" dirty="0" smtClean="0">
                <a:latin typeface="Calibri" pitchFamily="34" charset="0"/>
              </a:rPr>
              <a:t>modelling</a:t>
            </a:r>
            <a:endParaRPr lang="en-US" dirty="0">
              <a:latin typeface="Calibri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>
                <a:latin typeface="Calibri" pitchFamily="34" charset="0"/>
              </a:rPr>
              <a:t>Any modification to a tooth </a:t>
            </a:r>
            <a:r>
              <a:rPr lang="en-GB" dirty="0" smtClean="0">
                <a:latin typeface="Calibri" pitchFamily="34" charset="0"/>
              </a:rPr>
              <a:t>is displayed </a:t>
            </a:r>
            <a:r>
              <a:rPr lang="en-GB" dirty="0">
                <a:latin typeface="Calibri" pitchFamily="34" charset="0"/>
              </a:rPr>
              <a:t>on the 3D model</a:t>
            </a:r>
            <a:endParaRPr lang="en-US" dirty="0">
              <a:latin typeface="Calibri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dirty="0" smtClean="0">
                <a:latin typeface="Calibri" pitchFamily="34" charset="0"/>
              </a:rPr>
              <a:t>The system will convert 2D </a:t>
            </a:r>
            <a:r>
              <a:rPr lang="en-GB" dirty="0">
                <a:latin typeface="Calibri" pitchFamily="34" charset="0"/>
              </a:rPr>
              <a:t>images to 3D </a:t>
            </a:r>
            <a:r>
              <a:rPr lang="en-GB" dirty="0" smtClean="0">
                <a:latin typeface="Calibri" pitchFamily="34" charset="0"/>
              </a:rPr>
              <a:t>images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157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3" b="32950"/>
          <a:stretch/>
        </p:blipFill>
        <p:spPr bwMode="auto">
          <a:xfrm>
            <a:off x="0" y="0"/>
            <a:ext cx="9144000" cy="157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GB" sz="3000" b="1" dirty="0">
                <a:solidFill>
                  <a:schemeClr val="accent5">
                    <a:lumMod val="75000"/>
                  </a:schemeClr>
                </a:solidFill>
              </a:rPr>
              <a:t>Diagnosing, treating and simulating outcome</a:t>
            </a:r>
            <a:endParaRPr lang="en-US" sz="3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600" y="3628579"/>
            <a:ext cx="87630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>
                <a:latin typeface="Calibri" pitchFamily="34" charset="0"/>
              </a:rPr>
              <a:t>Php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JavaScript, </a:t>
            </a:r>
            <a:r>
              <a:rPr lang="en-US" dirty="0" err="1" smtClean="0">
                <a:latin typeface="Calibri" pitchFamily="34" charset="0"/>
              </a:rPr>
              <a:t>jQuery</a:t>
            </a:r>
            <a:endParaRPr lang="en-US" dirty="0" smtClean="0">
              <a:latin typeface="Calibri" pitchFamily="34" charset="0"/>
            </a:endParaRP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Blender</a:t>
            </a: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smtClean="0">
                <a:latin typeface="Calibri" pitchFamily="34" charset="0"/>
              </a:rPr>
              <a:t>X3dom</a:t>
            </a:r>
          </a:p>
          <a:p>
            <a:pPr marL="3486150" lvl="7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 err="1" smtClean="0">
                <a:latin typeface="Calibri" pitchFamily="34" charset="0"/>
              </a:rPr>
              <a:t>WebGL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511855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Technologies Used</a:t>
            </a:r>
            <a:endParaRPr lang="en-US" sz="3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37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You!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632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" y="1066801"/>
            <a:ext cx="9107806" cy="512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8785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2" y="1219200"/>
            <a:ext cx="9144000" cy="5140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126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0" y="1219200"/>
            <a:ext cx="9758363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6778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81000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9144000" cy="1143000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Dental Health History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987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Icons.Folder" Revision="1" Stencil="System.Storyboarding.Icons" StencilVersion="0.1"/>
</Control>
</file>

<file path=customXml/item10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1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12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3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14.xml><?xml version="1.0" encoding="utf-8"?>
<Control xmlns="http://schemas.microsoft.com/VisualStudio/2011/storyboarding/control">
  <Id Name="System.Storyboarding.Icons.Folder" Revision="1" Stencil="System.Storyboarding.Icons" StencilVersion="0.1"/>
</Control>
</file>

<file path=customXml/item15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16.xml><?xml version="1.0" encoding="utf-8"?>
<Control xmlns="http://schemas.microsoft.com/VisualStudio/2011/storyboarding/control">
  <Id Name="System.Storyboarding.Icons.Folder" Revision="1" Stencil="System.Storyboarding.Icons" StencilVersion="0.1"/>
</Control>
</file>

<file path=customXml/item17.xml><?xml version="1.0" encoding="utf-8"?>
<Control xmlns="http://schemas.microsoft.com/VisualStudio/2011/storyboarding/control">
  <Id Name="System.Storyboarding.WindowsAppIcons.Comment" Revision="1" Stencil="System.Storyboarding.WindowsAppIcons" StencilVersion="0.1"/>
</Control>
</file>

<file path=customXml/item18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19.xml><?xml version="1.0" encoding="utf-8"?>
<Control xmlns="http://schemas.microsoft.com/VisualStudio/2011/storyboarding/control">
  <Id Name="System.Storyboarding.WindowsAppIcons.Comment" Revision="1" Stencil="System.Storyboarding.WindowsAppIcons" StencilVersion="0.1"/>
</Control>
</file>

<file path=customXml/item2.xml><?xml version="1.0" encoding="utf-8"?>
<Control xmlns="http://schemas.microsoft.com/VisualStudio/2011/storyboarding/control">
  <Id Name="System.Storyboarding.WindowsAppIcons.Comment" Revision="1" Stencil="System.Storyboarding.WindowsAppIcons" StencilVersion="0.1"/>
</Control>
</file>

<file path=customXml/item20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3.xml><?xml version="1.0" encoding="utf-8"?>
<Control xmlns="http://schemas.microsoft.com/VisualStudio/2011/storyboarding/control">
  <Id Name="System.Storyboarding.WindowsAppIcons.Comment" Revision="1" Stencil="System.Storyboarding.WindowsAppIcons" StencilVersion="0.1"/>
</Control>
</file>

<file path=customXml/item4.xml><?xml version="1.0" encoding="utf-8"?>
<Control xmlns="http://schemas.microsoft.com/VisualStudio/2011/storyboarding/control">
  <Id Name="System.Storyboarding.Icons.Folder" Revision="1" Stencil="System.Storyboarding.Icons" StencilVersion="0.1"/>
</Control>
</file>

<file path=customXml/item5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6.xml><?xml version="1.0" encoding="utf-8"?>
<Control xmlns="http://schemas.microsoft.com/VisualStudio/2011/storyboarding/control">
  <Id Name="System.Storyboarding.Icons.Folder" Revision="1" Stencil="System.Storyboarding.Icons" StencilVersion="0.1"/>
</Control>
</file>

<file path=customXml/item7.xml><?xml version="1.0" encoding="utf-8"?>
<Control xmlns="http://schemas.microsoft.com/VisualStudio/2011/storyboarding/control">
  <Id Name="System.Storyboarding.WindowsAppIcons.Comment" Revision="1" Stencil="System.Storyboarding.WindowsAppIcons" StencilVersion="0.1"/>
</Control>
</file>

<file path=customXml/item8.xml><?xml version="1.0" encoding="utf-8"?>
<Control xmlns="http://schemas.microsoft.com/VisualStudio/2011/storyboarding/control">
  <Id Name="System.Storyboarding.Icons.User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WindowsAppIcons.Web" Revision="1" Stencil="System.Storyboarding.WindowsAppIcons" StencilVersion="0.1"/>
</Control>
</file>

<file path=customXml/itemProps1.xml><?xml version="1.0" encoding="utf-8"?>
<ds:datastoreItem xmlns:ds="http://schemas.openxmlformats.org/officeDocument/2006/customXml" ds:itemID="{682635A0-AB4E-4B5D-A1AD-2BEAA4FDD926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208A1455-CA30-47A5-9621-E073322C45BC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6EFEA38F-5041-4B47-89D3-F0C37D253B6B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BBCFAB7F-7196-4FEB-A8EF-E3F563560B17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E6067E2B-543E-4937-A4AC-AA62E0921A63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E2CD259E-3DD4-4B11-A23C-23D0B1FAF37E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9CACB47F-99F2-4DA9-9CE4-449E8D83D56C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14430E57-B9D7-4AF5-BC12-596ACF4A0EA6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0A9E4B3D-C8C1-4F3D-B057-6C36B31D5A23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AE4B9D5E-5F54-412E-A0AB-C70AC5835EEE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8C31E4D2-5F04-4509-B97C-2875FA902D70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D65C2771-C2B3-4071-93C5-783FEBB8835F}">
  <ds:schemaRefs>
    <ds:schemaRef ds:uri="http://schemas.microsoft.com/VisualStudio/2011/storyboarding/control"/>
  </ds:schemaRefs>
</ds:datastoreItem>
</file>

<file path=customXml/itemProps20.xml><?xml version="1.0" encoding="utf-8"?>
<ds:datastoreItem xmlns:ds="http://schemas.openxmlformats.org/officeDocument/2006/customXml" ds:itemID="{3700EF36-4669-4C1A-B50A-46251D3D38A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0F141DE3-AE9E-49F9-8163-61ACC885D91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2433FD63-F60E-45B5-9211-EE597854687C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DE4D4A39-7C90-4E7A-9F6D-01A186867636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30079493-0920-436F-92CA-97E58C7ED5E8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248CA3BD-E9B9-4A7F-9931-0A762A00C931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C377269C-FFC3-41E2-8D72-4FE27E54402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6CE485E-6917-482C-B19D-A3FC63130A4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1250</TotalTime>
  <Words>420</Words>
  <Application>Microsoft Office PowerPoint</Application>
  <PresentationFormat>On-screen Show (4:3)</PresentationFormat>
  <Paragraphs>95</Paragraphs>
  <Slides>53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Clarity</vt:lpstr>
      <vt:lpstr>PowerPoint Presentation</vt:lpstr>
      <vt:lpstr>PowerPoint Presentation</vt:lpstr>
      <vt:lpstr>PowerPoint Presentation</vt:lpstr>
      <vt:lpstr>Patient Registration</vt:lpstr>
      <vt:lpstr>PowerPoint Presentation</vt:lpstr>
      <vt:lpstr>PowerPoint Presentation</vt:lpstr>
      <vt:lpstr>PowerPoint Presentation</vt:lpstr>
      <vt:lpstr>PowerPoint Presentation</vt:lpstr>
      <vt:lpstr>Dental Health History</vt:lpstr>
      <vt:lpstr>PowerPoint Presentation</vt:lpstr>
      <vt:lpstr>PowerPoint Presentation</vt:lpstr>
      <vt:lpstr>PowerPoint Presentation</vt:lpstr>
      <vt:lpstr>Patient Profile</vt:lpstr>
      <vt:lpstr>PowerPoint Presentation</vt:lpstr>
      <vt:lpstr>PowerPoint Presentation</vt:lpstr>
      <vt:lpstr>PowerPoint Presentation</vt:lpstr>
      <vt:lpstr>Patient Management System</vt:lpstr>
      <vt:lpstr>Patient Management System</vt:lpstr>
      <vt:lpstr>PowerPoint Presentation</vt:lpstr>
      <vt:lpstr>Disease Images &amp; Notes</vt:lpstr>
      <vt:lpstr>PowerPoint Presentation</vt:lpstr>
      <vt:lpstr>PowerPoint Presentation</vt:lpstr>
      <vt:lpstr>PowerPoint Presentation</vt:lpstr>
      <vt:lpstr>Diseases &amp; Treatments</vt:lpstr>
      <vt:lpstr>PowerPoint Presentation</vt:lpstr>
      <vt:lpstr>Previously Treated Cases</vt:lpstr>
      <vt:lpstr>PowerPoint Presentation</vt:lpstr>
      <vt:lpstr>Dental Information Knowledge Base </vt:lpstr>
      <vt:lpstr>Dental Information Knowledge Base</vt:lpstr>
      <vt:lpstr>PowerPoint Presentation</vt:lpstr>
      <vt:lpstr>Live Stream - Intraoral Camera</vt:lpstr>
      <vt:lpstr>PowerPoint Presentation</vt:lpstr>
      <vt:lpstr>PowerPoint Presentation</vt:lpstr>
      <vt:lpstr>PowerPoint Presentation</vt:lpstr>
      <vt:lpstr>PowerPoint Presentation</vt:lpstr>
      <vt:lpstr>Teleconferencing System</vt:lpstr>
      <vt:lpstr>Telconferencing System</vt:lpstr>
      <vt:lpstr>PowerPoint Presentation</vt:lpstr>
      <vt:lpstr>Diagnosis </vt:lpstr>
      <vt:lpstr>PowerPoint Presentation</vt:lpstr>
      <vt:lpstr>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Diagnosing, treating and simulating outcome</vt:lpstr>
      <vt:lpstr>Diagnosing, treating and simulating outcome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KAVI</dc:creator>
  <cp:lastModifiedBy>KAVI</cp:lastModifiedBy>
  <cp:revision>29</cp:revision>
  <dcterms:created xsi:type="dcterms:W3CDTF">2015-06-09T12:12:34Z</dcterms:created>
  <dcterms:modified xsi:type="dcterms:W3CDTF">2015-09-01T05:57:03Z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